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18" r:id="rId4"/>
    <p:sldId id="308" r:id="rId5"/>
    <p:sldId id="327" r:id="rId6"/>
    <p:sldId id="332" r:id="rId7"/>
    <p:sldId id="323" r:id="rId8"/>
    <p:sldId id="259" r:id="rId9"/>
    <p:sldId id="324" r:id="rId10"/>
    <p:sldId id="329" r:id="rId11"/>
    <p:sldId id="306" r:id="rId12"/>
    <p:sldId id="261" r:id="rId13"/>
    <p:sldId id="264" r:id="rId14"/>
    <p:sldId id="311" r:id="rId15"/>
    <p:sldId id="309" r:id="rId16"/>
    <p:sldId id="314" r:id="rId17"/>
    <p:sldId id="320" r:id="rId18"/>
    <p:sldId id="331" r:id="rId19"/>
    <p:sldId id="312" r:id="rId20"/>
    <p:sldId id="330" r:id="rId21"/>
    <p:sldId id="32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>
      <p:cViewPr>
        <p:scale>
          <a:sx n="100" d="100"/>
          <a:sy n="100" d="100"/>
        </p:scale>
        <p:origin x="948" y="2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0.png"/><Relationship Id="rId7" Type="http://schemas.openxmlformats.org/officeDocument/2006/relationships/image" Target="../media/image1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0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Convolutional neural networks for computer vision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2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1"/>
            <a:ext cx="8763000" cy="152400"/>
          </a:xfrm>
        </p:spPr>
        <p:txBody>
          <a:bodyPr>
            <a:noAutofit/>
          </a:bodyPr>
          <a:lstStyle/>
          <a:p>
            <a:r>
              <a:rPr lang="en-NZ" sz="2400" dirty="0"/>
              <a:t>Each convolution layer generates as output several feature </a:t>
            </a:r>
            <a:r>
              <a:rPr lang="en-NZ" sz="2400" dirty="0" smtClean="0"/>
              <a:t>maps:   One for each kernel</a:t>
            </a:r>
            <a:endParaRPr lang="en-NZ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20" y="1905000"/>
            <a:ext cx="6758559" cy="46291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91200" y="1066800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541269" y="1066800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89494" y="1296179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40789" y="129973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46479" y="107113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646479" y="1299738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94129" y="1071138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94129" y="1299738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498331" y="106720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48400" y="1067203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48400" y="1295400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494007" y="1295803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198520" y="1291062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953393" y="1062462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201618" y="1062505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952913" y="1295400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789494" y="1553354"/>
            <a:ext cx="59361" cy="36473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209800" y="1422890"/>
            <a:ext cx="923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Image</a:t>
            </a:r>
            <a:endParaRPr lang="en-NZ" dirty="0"/>
          </a:p>
        </p:txBody>
      </p:sp>
      <p:sp>
        <p:nvSpPr>
          <p:cNvPr id="28" name="TextBox 27"/>
          <p:cNvSpPr txBox="1"/>
          <p:nvPr/>
        </p:nvSpPr>
        <p:spPr>
          <a:xfrm>
            <a:off x="4300538" y="6488668"/>
            <a:ext cx="4691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(i.e. output of a convolutional neural layer)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65838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152400" y="1143000"/>
            <a:ext cx="8991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 </a:t>
            </a:r>
            <a:r>
              <a:rPr lang="en-US" sz="2400" dirty="0" err="1"/>
              <a:t>ConvNet</a:t>
            </a:r>
            <a:r>
              <a:rPr lang="en-US" sz="2400" dirty="0"/>
              <a:t> arranges its neurons in three dimensions (width, height, depth). </a:t>
            </a:r>
          </a:p>
          <a:p>
            <a:r>
              <a:rPr lang="en-US" sz="2400" dirty="0"/>
              <a:t>Every layer of a </a:t>
            </a:r>
            <a:r>
              <a:rPr lang="en-US" sz="2400" dirty="0" err="1"/>
              <a:t>ConvNet</a:t>
            </a:r>
            <a:r>
              <a:rPr lang="en-US" sz="2400" dirty="0"/>
              <a:t> transforms the 3D input volume </a:t>
            </a:r>
            <a:r>
              <a:rPr lang="en-US" sz="2400" dirty="0" smtClean="0"/>
              <a:t>(remember color images have 3 color channels RGB) to </a:t>
            </a:r>
            <a:r>
              <a:rPr lang="en-US" sz="2400" dirty="0"/>
              <a:t>a 3D output volume of feature maps. </a:t>
            </a:r>
          </a:p>
          <a:p>
            <a:r>
              <a:rPr lang="en-US" sz="2400" dirty="0"/>
              <a:t>In the example below, the red input layer holds the image, so its width and height would be the dimensions of the image, and the depth would be 3 (Red, </a:t>
            </a:r>
            <a:r>
              <a:rPr lang="en-US" sz="2400" dirty="0" smtClean="0"/>
              <a:t>Green, and </a:t>
            </a:r>
            <a:r>
              <a:rPr lang="en-US" sz="2400" dirty="0"/>
              <a:t>Blue channels).</a:t>
            </a:r>
            <a:endParaRPr lang="en-US" sz="1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NZ"/>
              <a:t>Convolutional neural networks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036" y="4191000"/>
            <a:ext cx="6361927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86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14300"/>
            <a:ext cx="8229600" cy="1143000"/>
          </a:xfrm>
        </p:spPr>
        <p:txBody>
          <a:bodyPr/>
          <a:lstStyle/>
          <a:p>
            <a:r>
              <a:rPr lang="en-NZ" dirty="0"/>
              <a:t>Convolution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991600" cy="4525963"/>
          </a:xfrm>
        </p:spPr>
        <p:txBody>
          <a:bodyPr>
            <a:normAutofit/>
          </a:bodyPr>
          <a:lstStyle/>
          <a:p>
            <a:r>
              <a:rPr lang="en-NZ" sz="2000" dirty="0"/>
              <a:t>Slide the kernel across the image</a:t>
            </a:r>
          </a:p>
          <a:p>
            <a:r>
              <a:rPr lang="en-NZ" sz="2000" dirty="0"/>
              <a:t>Notice that we are using a small patch/kernel and sharing the weights across space</a:t>
            </a:r>
            <a:endParaRPr lang="en-US" sz="2000" dirty="0"/>
          </a:p>
        </p:txBody>
      </p:sp>
      <p:pic>
        <p:nvPicPr>
          <p:cNvPr id="4" name="My Movi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360" y="2514600"/>
            <a:ext cx="6908799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4953000" cy="278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410200" y="270391"/>
            <a:ext cx="35180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Stride refers to the number of pixels that you are shifting each time you move your filter/kernel/patch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A stride of 1 makes the output roughly the same size as the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/>
              <a:t>A stride of 2 makes the output half the size of the input</a:t>
            </a:r>
            <a:endParaRPr lang="en-US" dirty="0"/>
          </a:p>
        </p:txBody>
      </p:sp>
      <p:pic>
        <p:nvPicPr>
          <p:cNvPr id="3" name="strid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3048000"/>
            <a:ext cx="6019800" cy="338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0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stride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76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neuron weights are in this example [1,0,-1] (shown on very right), and its bias is zero. These weights are shared across all yellow neurons</a:t>
            </a:r>
          </a:p>
          <a:p>
            <a:r>
              <a:rPr lang="en-US" b="1" dirty="0"/>
              <a:t>Left:</a:t>
            </a:r>
            <a:r>
              <a:rPr lang="en-US" dirty="0"/>
              <a:t> The neuron </a:t>
            </a:r>
            <a:r>
              <a:rPr lang="en-US" dirty="0" err="1"/>
              <a:t>strided</a:t>
            </a:r>
            <a:r>
              <a:rPr lang="en-US" dirty="0"/>
              <a:t> across the input in </a:t>
            </a:r>
            <a:r>
              <a:rPr lang="en-US" dirty="0" smtClean="0"/>
              <a:t>a stride </a:t>
            </a:r>
            <a:r>
              <a:rPr lang="en-US" dirty="0"/>
              <a:t>of S = 1, giving output of size 5.</a:t>
            </a:r>
          </a:p>
          <a:p>
            <a:r>
              <a:rPr lang="en-US" b="1" dirty="0"/>
              <a:t>Right:</a:t>
            </a:r>
            <a:r>
              <a:rPr lang="en-US" dirty="0"/>
              <a:t> The neuron uses stride of S = 2, giving output of size 3.</a:t>
            </a:r>
          </a:p>
        </p:txBody>
      </p:sp>
      <p:pic>
        <p:nvPicPr>
          <p:cNvPr id="2050" name="Picture 2" descr="http://cs231n.github.io/assets/cnn/strid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5105400"/>
            <a:ext cx="8201025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1400" y="46979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252844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Layers used to build </a:t>
            </a:r>
            <a:r>
              <a:rPr lang="en-US" dirty="0" err="1"/>
              <a:t>ConvNets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320040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simple </a:t>
            </a:r>
            <a:r>
              <a:rPr lang="en-US" dirty="0" err="1"/>
              <a:t>ConvNet</a:t>
            </a:r>
            <a:r>
              <a:rPr lang="en-US" dirty="0"/>
              <a:t> is a sequence of layers </a:t>
            </a:r>
          </a:p>
          <a:p>
            <a:r>
              <a:rPr lang="en-US" dirty="0"/>
              <a:t>Every layer of a </a:t>
            </a:r>
            <a:r>
              <a:rPr lang="en-US" dirty="0" err="1"/>
              <a:t>ConvNet</a:t>
            </a:r>
            <a:r>
              <a:rPr lang="en-US" dirty="0"/>
              <a:t> transforms one volume of activations to another</a:t>
            </a:r>
          </a:p>
          <a:p>
            <a:r>
              <a:rPr lang="en-US" dirty="0" smtClean="0"/>
              <a:t>Convolutional neural networks </a:t>
            </a:r>
            <a:r>
              <a:rPr lang="en-US" dirty="0"/>
              <a:t>use three main types of layers to build </a:t>
            </a:r>
            <a:r>
              <a:rPr lang="en-US" dirty="0" err="1"/>
              <a:t>ConvNet</a:t>
            </a:r>
            <a:r>
              <a:rPr lang="en-US" dirty="0"/>
              <a:t> architectures: </a:t>
            </a:r>
          </a:p>
          <a:p>
            <a:pPr lvl="1"/>
            <a:r>
              <a:rPr lang="en-US" b="1" dirty="0"/>
              <a:t>Convolutional Layer</a:t>
            </a:r>
          </a:p>
          <a:p>
            <a:pPr lvl="1"/>
            <a:r>
              <a:rPr lang="en-US" b="1" dirty="0"/>
              <a:t>Pooling Layer</a:t>
            </a:r>
          </a:p>
          <a:p>
            <a:pPr lvl="1"/>
            <a:r>
              <a:rPr lang="en-US" b="1" dirty="0"/>
              <a:t>Fully-Connected Layer</a:t>
            </a:r>
            <a:r>
              <a:rPr lang="en-US" dirty="0"/>
              <a:t> (exactly as seen in regular Neural Networks). </a:t>
            </a:r>
          </a:p>
          <a:p>
            <a:r>
              <a:rPr lang="en-US" dirty="0"/>
              <a:t>We will stack these layers to form a full </a:t>
            </a:r>
            <a:r>
              <a:rPr lang="en-US" dirty="0" err="1"/>
              <a:t>convNet</a:t>
            </a:r>
            <a:r>
              <a:rPr lang="en-US" dirty="0"/>
              <a:t> </a:t>
            </a:r>
            <a:r>
              <a:rPr lang="en-US" b="1" dirty="0"/>
              <a:t>architecture</a:t>
            </a:r>
            <a:r>
              <a:rPr lang="en-US" dirty="0"/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35851"/>
            <a:ext cx="8181551" cy="2789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20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dirty="0"/>
              <a:t>Pooling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609600"/>
                <a:ext cx="9161804" cy="4046538"/>
              </a:xfrm>
            </p:spPr>
            <p:txBody>
              <a:bodyPr>
                <a:normAutofit/>
              </a:bodyPr>
              <a:lstStyle/>
              <a:p>
                <a:r>
                  <a:rPr lang="en-NZ" sz="1600" dirty="0"/>
                  <a:t>Large strides are a very aggressive way to </a:t>
                </a:r>
                <a:r>
                  <a:rPr lang="en-NZ" sz="1600" dirty="0" err="1"/>
                  <a:t>downsample</a:t>
                </a:r>
                <a:r>
                  <a:rPr lang="en-NZ" sz="1600" dirty="0"/>
                  <a:t> an image since it removes a lot of information</a:t>
                </a:r>
              </a:p>
              <a:p>
                <a:r>
                  <a:rPr lang="en-NZ" sz="1600" dirty="0"/>
                  <a:t>Pooling refers to using a very small stride and take all the convolutions in a </a:t>
                </a:r>
                <a:r>
                  <a:rPr lang="en-NZ" sz="1600" dirty="0" err="1"/>
                  <a:t>neighborhood</a:t>
                </a:r>
                <a:r>
                  <a:rPr lang="en-NZ" sz="1600" dirty="0"/>
                  <a:t> and combine them</a:t>
                </a:r>
                <a:endParaRPr lang="en-US" sz="1600" dirty="0"/>
              </a:p>
              <a:p>
                <a:r>
                  <a:rPr lang="en-US" sz="1600" dirty="0"/>
                  <a:t>It is common to periodically insert a Pooling layer in-between successive convolutional layers in a </a:t>
                </a:r>
                <a:r>
                  <a:rPr lang="en-US" sz="1600" dirty="0" err="1"/>
                  <a:t>ConvNet</a:t>
                </a:r>
                <a:r>
                  <a:rPr lang="en-US" sz="1600" dirty="0"/>
                  <a:t> architecture. </a:t>
                </a:r>
              </a:p>
              <a:p>
                <a:r>
                  <a:rPr lang="en-US" sz="1600" dirty="0"/>
                  <a:t>Its function is to progressively reduce the spatial size of the representation to reduce the amount of parameters and computation in the network, and hence to also control overfitting. </a:t>
                </a:r>
              </a:p>
              <a:p>
                <a:r>
                  <a:rPr lang="en-US" sz="1600" b="1" dirty="0"/>
                  <a:t>Left:</a:t>
                </a:r>
                <a:r>
                  <a:rPr lang="en-US" sz="1600" dirty="0"/>
                  <a:t> In this example, the input volume of size [224x224x64] is pooled with filter size 2, stride 2 into output volume of size [112x112x64]. Notice that the volume depth is preserved.  </a:t>
                </a:r>
              </a:p>
              <a:p>
                <a:r>
                  <a:rPr lang="en-US" sz="1600" b="1" dirty="0"/>
                  <a:t>Right:</a:t>
                </a:r>
                <a:r>
                  <a:rPr lang="en-US" sz="1600" dirty="0"/>
                  <a:t> The most common </a:t>
                </a:r>
                <a:r>
                  <a:rPr lang="en-US" sz="1600" dirty="0" err="1"/>
                  <a:t>downsampling</a:t>
                </a:r>
                <a:r>
                  <a:rPr lang="en-US" sz="1600" dirty="0"/>
                  <a:t> operation is max (</a:t>
                </a:r>
                <a14:m>
                  <m:oMath xmlns:m="http://schemas.openxmlformats.org/officeDocument/2006/math">
                    <m:r>
                      <a:rPr lang="en-NZ" sz="1600" b="0" i="1" smtClean="0">
                        <a:latin typeface="Cambria Math"/>
                      </a:rPr>
                      <m:t>𝑦</m:t>
                    </m:r>
                    <m:r>
                      <a:rPr lang="en-NZ" sz="1600" b="0" i="1" smtClean="0"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NZ" sz="1600" b="0" i="0" smtClean="0">
                        <a:latin typeface="Cambria Math"/>
                      </a:rPr>
                      <m:t>max</m:t>
                    </m:r>
                    <m:r>
                      <a:rPr lang="en-NZ" sz="1600" b="0" i="1" smtClean="0">
                        <a:latin typeface="Cambria Math"/>
                      </a:rPr>
                      <m:t>⁡(</m:t>
                    </m:r>
                    <m:sSub>
                      <m:sSubPr>
                        <m:ctrlPr>
                          <a:rPr lang="en-NZ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sz="1600" b="0" i="1" smtClean="0"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NZ" sz="16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/>
                  <a:t>), giving rise to </a:t>
                </a:r>
                <a:r>
                  <a:rPr lang="en-US" sz="1600" b="1" dirty="0"/>
                  <a:t>max pooling</a:t>
                </a:r>
                <a:r>
                  <a:rPr lang="en-US" sz="1600" dirty="0"/>
                  <a:t>, here shown with a stride of 2. That is, each max is taken over 4 numbers (little 2x2 squares) 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609600"/>
                <a:ext cx="9161804" cy="4046538"/>
              </a:xfrm>
              <a:blipFill>
                <a:blip r:embed="rId2"/>
                <a:stretch>
                  <a:fillRect l="-266" t="-45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3401"/>
          <a:stretch/>
        </p:blipFill>
        <p:spPr>
          <a:xfrm>
            <a:off x="-32677" y="4114800"/>
            <a:ext cx="9194481" cy="2731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14800" y="357253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Output feature map of a convolutional step</a:t>
            </a:r>
            <a:endParaRPr lang="en-NZ" sz="14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876800" y="4028282"/>
            <a:ext cx="1" cy="221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962900" y="4037014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 smtClean="0"/>
              <a:t>Output of max pooling step</a:t>
            </a:r>
            <a:endParaRPr lang="en-NZ" sz="1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610599" y="4655345"/>
            <a:ext cx="1" cy="221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9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Convolutional pyramid (or deep network)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1219200"/>
          </a:xfrm>
        </p:spPr>
        <p:txBody>
          <a:bodyPr>
            <a:noAutofit/>
          </a:bodyPr>
          <a:lstStyle/>
          <a:p>
            <a:r>
              <a:rPr lang="en-NZ" sz="1600" dirty="0"/>
              <a:t>You apply convolutions and pooling that are going to progressively squeeze the spatial dimensions while increasing the depth which corresponds roughly to the semantic complexity of the representation</a:t>
            </a:r>
          </a:p>
          <a:p>
            <a:r>
              <a:rPr lang="en-NZ" sz="1600" dirty="0"/>
              <a:t>At the top you have a representation where all the spatial information  has been squeezed out and only parameters that map to content of the image remain</a:t>
            </a:r>
            <a:endParaRPr lang="en-US" sz="1600" dirty="0"/>
          </a:p>
        </p:txBody>
      </p:sp>
      <p:pic>
        <p:nvPicPr>
          <p:cNvPr id="1026" name="Picture 2" descr="Image result for convolutional neural net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05514"/>
            <a:ext cx="8294195" cy="280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8600" y="335069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RGB image</a:t>
            </a:r>
          </a:p>
        </p:txBody>
      </p:sp>
    </p:spTree>
    <p:extLst>
      <p:ext uri="{BB962C8B-B14F-4D97-AF65-F5344CB8AC3E}">
        <p14:creationId xmlns:p14="http://schemas.microsoft.com/office/powerpoint/2010/main" val="351012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34000" cy="1143000"/>
          </a:xfrm>
        </p:spPr>
        <p:txBody>
          <a:bodyPr>
            <a:noAutofit/>
          </a:bodyPr>
          <a:lstStyle/>
          <a:p>
            <a:r>
              <a:rPr lang="en-US" sz="2800" dirty="0"/>
              <a:t>Instead of using hand engineered features the network learns on its own what features to look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5029200" cy="2819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network learns on its own the specific kernels (feature detectors) to use in each layer of the network</a:t>
            </a:r>
          </a:p>
          <a:p>
            <a:r>
              <a:rPr lang="en-US" dirty="0"/>
              <a:t>In the first layer of the network, these are some of the kernels that are learn: basically edge detectors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grayscl/>
          </a:blip>
          <a:srcRect r="49946"/>
          <a:stretch/>
        </p:blipFill>
        <p:spPr>
          <a:xfrm>
            <a:off x="5933049" y="152400"/>
            <a:ext cx="2732314" cy="2159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67857"/>
          <a:stretch/>
        </p:blipFill>
        <p:spPr>
          <a:xfrm>
            <a:off x="1600200" y="4701950"/>
            <a:ext cx="59055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grayscl/>
          </a:blip>
          <a:srcRect l="49921"/>
          <a:stretch/>
        </p:blipFill>
        <p:spPr>
          <a:xfrm>
            <a:off x="5953480" y="2278851"/>
            <a:ext cx="2733655" cy="21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71475" y="304800"/>
            <a:ext cx="9525000" cy="563562"/>
          </a:xfrm>
        </p:spPr>
        <p:txBody>
          <a:bodyPr>
            <a:normAutofit fontScale="90000"/>
          </a:bodyPr>
          <a:lstStyle/>
          <a:p>
            <a:r>
              <a:rPr lang="en-NZ" dirty="0"/>
              <a:t>Why </a:t>
            </a:r>
            <a:r>
              <a:rPr lang="en-NZ" dirty="0" smtClean="0"/>
              <a:t>parameter </a:t>
            </a:r>
            <a:r>
              <a:rPr lang="en-NZ" dirty="0"/>
              <a:t>sharing </a:t>
            </a:r>
            <a:r>
              <a:rPr lang="en-NZ" dirty="0" smtClean="0"/>
              <a:t>and hierarchical representations makes </a:t>
            </a:r>
            <a:r>
              <a:rPr lang="en-NZ" dirty="0"/>
              <a:t>sense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43" y="1600200"/>
            <a:ext cx="3265814" cy="502919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If detecting a horizontal edge is important at some location in the image, it should intuitively be useful at some other location as well due to the translationally-invariant structure of images. </a:t>
            </a:r>
          </a:p>
          <a:p>
            <a:r>
              <a:rPr lang="en-US" dirty="0"/>
              <a:t>There is therefore no need to relearn to detect a horizontal edge at every one of the distinct locations in the </a:t>
            </a:r>
            <a:r>
              <a:rPr lang="en-US" dirty="0" err="1"/>
              <a:t>Conv</a:t>
            </a:r>
            <a:r>
              <a:rPr lang="en-US" dirty="0"/>
              <a:t> layer output volume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is a case to be made in terms of parameter </a:t>
            </a:r>
            <a:r>
              <a:rPr lang="en-US" dirty="0" err="1" smtClean="0"/>
              <a:t>efficiency</a:t>
            </a:r>
            <a:r>
              <a:rPr lang="en-US" dirty="0" err="1" smtClean="0">
                <a:sym typeface="Wingdings" panose="05000000000000000000" pitchFamily="2" charset="2"/>
              </a:rPr>
              <a:t>strong</a:t>
            </a:r>
            <a:r>
              <a:rPr lang="en-US" dirty="0" smtClean="0">
                <a:sym typeface="Wingdings" panose="05000000000000000000" pitchFamily="2" charset="2"/>
              </a:rPr>
              <a:t> neurobiological analogy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388"/>
          <a:stretch/>
        </p:blipFill>
        <p:spPr>
          <a:xfrm>
            <a:off x="3276600" y="1251951"/>
            <a:ext cx="5715000" cy="481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9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6" y="152400"/>
            <a:ext cx="9028414" cy="487362"/>
          </a:xfrm>
        </p:spPr>
        <p:txBody>
          <a:bodyPr>
            <a:noAutofit/>
          </a:bodyPr>
          <a:lstStyle/>
          <a:p>
            <a:r>
              <a:rPr lang="en-NZ" sz="2800" dirty="0"/>
              <a:t>A big challenge for computer vision: Translational Invariance 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276600"/>
            <a:ext cx="4721469" cy="3236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067800" cy="2209800"/>
          </a:xfrm>
        </p:spPr>
        <p:txBody>
          <a:bodyPr>
            <a:normAutofit fontScale="92500" lnSpcReduction="10000"/>
          </a:bodyPr>
          <a:lstStyle/>
          <a:p>
            <a:r>
              <a:rPr lang="en-NZ" sz="2000" dirty="0"/>
              <a:t>Let’s say you want to detect cats in an image</a:t>
            </a:r>
          </a:p>
          <a:p>
            <a:r>
              <a:rPr lang="en-NZ" sz="2000" dirty="0"/>
              <a:t>You probably will want to recognize cats anywhere in the image</a:t>
            </a:r>
          </a:p>
          <a:p>
            <a:r>
              <a:rPr lang="en-NZ" sz="2000" dirty="0"/>
              <a:t>This capability is called </a:t>
            </a:r>
            <a:r>
              <a:rPr lang="en-NZ" sz="2000" b="1" dirty="0"/>
              <a:t>translational invariance</a:t>
            </a:r>
          </a:p>
          <a:p>
            <a:r>
              <a:rPr lang="en-NZ" sz="2000" dirty="0"/>
              <a:t>The machine learning models we have seen so far do not scale well to this type of problem</a:t>
            </a:r>
          </a:p>
          <a:p>
            <a:r>
              <a:rPr lang="en-NZ" sz="2000" dirty="0"/>
              <a:t>You would need to train such models with data containing images of cats in different locations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42"/>
          <a:stretch/>
        </p:blipFill>
        <p:spPr bwMode="auto">
          <a:xfrm>
            <a:off x="5907993" y="3962400"/>
            <a:ext cx="2843986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87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76800" cy="715964"/>
          </a:xfrm>
        </p:spPr>
        <p:txBody>
          <a:bodyPr>
            <a:normAutofit fontScale="90000"/>
          </a:bodyPr>
          <a:lstStyle/>
          <a:p>
            <a:r>
              <a:rPr lang="en-NZ" dirty="0"/>
              <a:t>Data augmentation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" y="1112174"/>
            <a:ext cx="5205984" cy="2164426"/>
          </a:xfrm>
        </p:spPr>
        <p:txBody>
          <a:bodyPr>
            <a:noAutofit/>
          </a:bodyPr>
          <a:lstStyle/>
          <a:p>
            <a:r>
              <a:rPr lang="en-NZ" sz="1400" dirty="0"/>
              <a:t>In order to make the most of few training examples, we can "augment" them via a number of random transformations, so that our model is exposed to more data.</a:t>
            </a:r>
          </a:p>
          <a:p>
            <a:r>
              <a:rPr lang="en-NZ" sz="1400" dirty="0"/>
              <a:t>This helps prevent overfitting and helps the model generalize better.</a:t>
            </a:r>
          </a:p>
          <a:p>
            <a:pPr lvl="1"/>
            <a:r>
              <a:rPr lang="en-NZ" sz="1200" dirty="0"/>
              <a:t>Rotations</a:t>
            </a:r>
          </a:p>
          <a:p>
            <a:pPr lvl="1"/>
            <a:r>
              <a:rPr lang="en-NZ" sz="1200" dirty="0"/>
              <a:t>Width/Height shifts</a:t>
            </a:r>
          </a:p>
          <a:p>
            <a:pPr lvl="1"/>
            <a:r>
              <a:rPr lang="en-NZ" sz="1200" dirty="0"/>
              <a:t>Shear</a:t>
            </a:r>
          </a:p>
          <a:p>
            <a:pPr lvl="1"/>
            <a:r>
              <a:rPr lang="en-NZ" sz="1200" dirty="0"/>
              <a:t>Zooming</a:t>
            </a:r>
          </a:p>
          <a:p>
            <a:pPr lvl="1"/>
            <a:r>
              <a:rPr lang="en-NZ" sz="1200" dirty="0"/>
              <a:t>flips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429000"/>
            <a:ext cx="8815754" cy="3158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13" y="990601"/>
            <a:ext cx="3312541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61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600" dirty="0"/>
              <a:t>Take-home message: typical architecture of convolutional neural network</a:t>
            </a:r>
            <a:endParaRPr lang="en-US" sz="3600" dirty="0"/>
          </a:p>
        </p:txBody>
      </p:sp>
      <p:pic>
        <p:nvPicPr>
          <p:cNvPr id="1026" name="Picture 2" descr="http://www.pyimagesearch.com/wp-content/uploads/2017/03/imagenet_vgg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791541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90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86" y="152400"/>
            <a:ext cx="4304014" cy="609600"/>
          </a:xfrm>
        </p:spPr>
        <p:txBody>
          <a:bodyPr>
            <a:noAutofit/>
          </a:bodyPr>
          <a:lstStyle/>
          <a:p>
            <a:r>
              <a:rPr lang="en-NZ" sz="2800" dirty="0"/>
              <a:t>Other types of </a:t>
            </a:r>
            <a:r>
              <a:rPr lang="en-NZ" sz="2800" b="1" dirty="0"/>
              <a:t>Invariance</a:t>
            </a:r>
            <a:r>
              <a:rPr lang="en-NZ" sz="2800" dirty="0"/>
              <a:t> </a:t>
            </a:r>
            <a:endParaRPr lang="en-US" sz="2800" dirty="0"/>
          </a:p>
        </p:txBody>
      </p:sp>
      <p:pic>
        <p:nvPicPr>
          <p:cNvPr id="4" name="Picture 2" descr="Image result for translational invari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3" b="5195"/>
          <a:stretch/>
        </p:blipFill>
        <p:spPr bwMode="auto">
          <a:xfrm>
            <a:off x="4876800" y="457200"/>
            <a:ext cx="4173759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mage translation matrix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21" b="32571"/>
          <a:stretch/>
        </p:blipFill>
        <p:spPr bwMode="auto">
          <a:xfrm>
            <a:off x="152400" y="4953000"/>
            <a:ext cx="4484286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4343400" cy="2971800"/>
          </a:xfrm>
        </p:spPr>
        <p:txBody>
          <a:bodyPr>
            <a:normAutofit fontScale="92500" lnSpcReduction="10000"/>
          </a:bodyPr>
          <a:lstStyle/>
          <a:p>
            <a:r>
              <a:rPr lang="en-NZ" sz="2400" dirty="0"/>
              <a:t>The human brain is very good at handling several types of invariance</a:t>
            </a:r>
          </a:p>
          <a:p>
            <a:r>
              <a:rPr lang="en-NZ" sz="2400" dirty="0"/>
              <a:t>Hence, perception invariance seems trivial to us since we are very good at it</a:t>
            </a:r>
          </a:p>
          <a:p>
            <a:r>
              <a:rPr lang="en-NZ" sz="2400" dirty="0"/>
              <a:t>But achieving perception invariance is very hard for machine vision systems</a:t>
            </a:r>
          </a:p>
          <a:p>
            <a:endParaRPr lang="en-NZ" sz="2400" dirty="0"/>
          </a:p>
        </p:txBody>
      </p:sp>
    </p:spTree>
    <p:extLst>
      <p:ext uri="{BB962C8B-B14F-4D97-AF65-F5344CB8AC3E}">
        <p14:creationId xmlns:p14="http://schemas.microsoft.com/office/powerpoint/2010/main" val="419395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Convolutional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667000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Fully connected Regular Artificial Neural Nets don’t scale well to computer vision tasks due to the invariance problem</a:t>
            </a:r>
          </a:p>
          <a:p>
            <a:r>
              <a:rPr lang="en-NZ" dirty="0"/>
              <a:t>This is where convolutional neural networks come into the picture</a:t>
            </a:r>
            <a:endParaRPr lang="en-US" dirty="0"/>
          </a:p>
          <a:p>
            <a:r>
              <a:rPr lang="en-US" dirty="0"/>
              <a:t>Convolutional Neural Networks take advantage of the fact that the input consists of images and they constrain the architecture of the network in a sensible way to deal with invariance.  </a:t>
            </a:r>
          </a:p>
          <a:p>
            <a:r>
              <a:rPr lang="en-US" dirty="0"/>
              <a:t>In particular, unlike a regular Neural Network, the layers of a </a:t>
            </a:r>
            <a:r>
              <a:rPr lang="en-US" dirty="0" err="1"/>
              <a:t>ConvNet</a:t>
            </a:r>
            <a:r>
              <a:rPr lang="en-US" dirty="0"/>
              <a:t> have neurons arranged in 3 dimensions: </a:t>
            </a:r>
            <a:r>
              <a:rPr lang="en-US" b="1" dirty="0"/>
              <a:t>width, height, depth</a:t>
            </a:r>
            <a:r>
              <a:rPr lang="en-US" dirty="0"/>
              <a:t>.</a:t>
            </a:r>
          </a:p>
          <a:p>
            <a:r>
              <a:rPr lang="en-US" dirty="0"/>
              <a:t>Note that the word </a:t>
            </a:r>
            <a:r>
              <a:rPr lang="en-US" i="1" dirty="0"/>
              <a:t>depth</a:t>
            </a:r>
            <a:r>
              <a:rPr lang="en-US" dirty="0"/>
              <a:t> here refers to the third dimension of an activation volume, not to the depth of a full Neural Network, which can refer to the total number of layers in a network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19600"/>
            <a:ext cx="8300139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6477000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/>
              <a:t>Dense (fully connected) neural network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6477000"/>
            <a:ext cx="372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Convolutional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9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Move="1" noResize="1" noEditPoints="1" noAdjustHandles="1" noChangeArrowheads="1" noChangeShapeType="1" noTextEdit="1"/>
          </p:cNvSpPr>
          <p:nvPr>
            <p:ph type="title"/>
          </p:nvPr>
        </p:nvSpPr>
        <p:spPr>
          <a:blipFill rotWithShape="1">
            <a:blip r:embed="rId2"/>
            <a:stretch>
              <a:fillRect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pic>
        <p:nvPicPr>
          <p:cNvPr id="75779" name="Picture 2" descr="Convolution of box signal with itself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64" y="2960077"/>
            <a:ext cx="6064471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80" name="Picture 4" descr="Convolution of spiky function with box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109552"/>
            <a:ext cx="6020058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04800" y="1295400"/>
                <a:ext cx="853440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en-US" dirty="0"/>
                  <a:t>Convolution is a mathematical operation on two functions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en-US" dirty="0"/>
                  <a:t> and </a:t>
                </a:r>
                <a14:m>
                  <m:oMath xmlns:m="http://schemas.openxmlformats.org/officeDocument/2006/math">
                    <m:r>
                      <a:rPr lang="en-US" alt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altLang="en-US" dirty="0"/>
                  <a:t>, producing a third function giving the area of overlap between the two functions as a function of the amount that one of the original functions is translated.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95400"/>
                <a:ext cx="8534400" cy="923330"/>
              </a:xfrm>
              <a:prstGeom prst="rect">
                <a:avLst/>
              </a:prstGeom>
              <a:blipFill>
                <a:blip r:embed="rId5"/>
                <a:stretch>
                  <a:fillRect l="-571" t="-3974" b="-927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6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53161" y="-170052"/>
            <a:ext cx="9448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</a:t>
            </a:r>
            <a:r>
              <a:rPr lang="en-US" dirty="0" smtClean="0"/>
              <a:t>hat would 1D convolutions be useful  for?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6425" y="3054152"/>
            <a:ext cx="4264814" cy="1365149"/>
            <a:chOff x="695849" y="4088802"/>
            <a:chExt cx="4264814" cy="1365149"/>
          </a:xfrm>
        </p:grpSpPr>
        <p:pic>
          <p:nvPicPr>
            <p:cNvPr id="5" name="Picture 2" descr="FIB-169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849" y="4088802"/>
              <a:ext cx="2094188" cy="1365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180977" y="4536523"/>
                  <a:ext cx="346288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0977" y="4536523"/>
                  <a:ext cx="346288" cy="49244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01508" y="4189324"/>
              <a:ext cx="659155" cy="1186840"/>
            </a:xfrm>
            <a:prstGeom prst="rect">
              <a:avLst/>
            </a:prstGeom>
          </p:spPr>
        </p:pic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38701"/>
              </p:ext>
            </p:extLst>
          </p:nvPr>
        </p:nvGraphicFramePr>
        <p:xfrm>
          <a:off x="3352800" y="4648200"/>
          <a:ext cx="1777725" cy="32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5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5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5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5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128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679503"/>
              </p:ext>
            </p:extLst>
          </p:nvPr>
        </p:nvGraphicFramePr>
        <p:xfrm>
          <a:off x="113099" y="4648200"/>
          <a:ext cx="2480840" cy="321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01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21284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20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15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3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18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4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latin typeface="Century Schoolbook" charset="0"/>
                          <a:ea typeface="Century Schoolbook" charset="0"/>
                          <a:cs typeface="Century Schoolbook" charset="0"/>
                        </a:rPr>
                        <a:t>17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13099" y="2455921"/>
            <a:ext cx="1260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ECG</a:t>
            </a:r>
          </a:p>
        </p:txBody>
      </p:sp>
      <p:pic>
        <p:nvPicPr>
          <p:cNvPr id="11" name="Picture 2" descr="FIB-16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054151"/>
            <a:ext cx="2094188" cy="1365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6553200" y="3054152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814040" y="3054150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942992" y="3048000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679224" y="3054451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077808" y="3048000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983416" y="3045659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924800" y="3054149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255976" y="3054150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434752" y="3059693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02160" y="3039493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103576" y="3054451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06425" y="1143000"/>
            <a:ext cx="517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Detecting events in a signal</a:t>
            </a:r>
          </a:p>
          <a:p>
            <a:r>
              <a:rPr lang="en-NZ" dirty="0" smtClean="0"/>
              <a:t>For example: heartbeats in electrocardiogram</a:t>
            </a:r>
            <a:endParaRPr lang="en-NZ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822224" y="3054451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728440" y="3054451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11208" y="3048000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482256" y="3054451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347440" y="3048000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221416" y="3048000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373208" y="3054451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206152" y="3048000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018584" y="3048000"/>
            <a:ext cx="0" cy="13651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22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y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6870" y="1447800"/>
            <a:ext cx="7586132" cy="4267200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381000" y="152400"/>
            <a:ext cx="8229600" cy="3276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2D Convolution: degree of similarity (i.e. dot product) between a filter/kernel and each patch of the image to generate as output a feature map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500" y="316586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19100" y="3165861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47700" y="316586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90500" y="3394461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19100" y="339446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7700" y="3394461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90500" y="362306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9100" y="3623061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47700" y="362306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657600" y="5029200"/>
            <a:ext cx="0" cy="106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4953000" y="5029200"/>
            <a:ext cx="0" cy="106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3292765" y="6096000"/>
            <a:ext cx="1012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Kernels/Filters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4495800" y="6113585"/>
            <a:ext cx="1012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Feature maps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09800" y="4971790"/>
            <a:ext cx="0" cy="106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flipH="1">
            <a:off x="1472758" y="6038590"/>
            <a:ext cx="13957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/>
              <a:t>Computer representation of the image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02295" y="4978857"/>
            <a:ext cx="0" cy="106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148428" y="6045657"/>
            <a:ext cx="1012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Original</a:t>
            </a:r>
          </a:p>
          <a:p>
            <a:r>
              <a:rPr lang="en-NZ" dirty="0"/>
              <a:t>Image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696200" y="5057781"/>
            <a:ext cx="0" cy="1066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flipH="1">
            <a:off x="6773008" y="6003667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/>
              <a:t>Presence of features in original image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59306" y="1595416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409375" y="1595416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657600" y="1828800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408895" y="1828354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688260" y="4750257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440358" y="4750257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687709" y="4513818"/>
            <a:ext cx="2286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446378" y="4509641"/>
            <a:ext cx="2286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9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7200" cy="1007848"/>
          </a:xfrm>
        </p:spPr>
        <p:txBody>
          <a:bodyPr>
            <a:normAutofit fontScale="85000" lnSpcReduction="10000"/>
          </a:bodyPr>
          <a:lstStyle/>
          <a:p>
            <a:r>
              <a:rPr lang="en-NZ" dirty="0"/>
              <a:t>Convolutional neural networks share their parameters (weights/kernels/patches) across space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Convolutional networks</a:t>
            </a:r>
            <a:endParaRPr lang="en-US" dirty="0"/>
          </a:p>
        </p:txBody>
      </p:sp>
      <p:pic>
        <p:nvPicPr>
          <p:cNvPr id="3075" name="Picture 3" descr="C:\Users\drozado\Desktop\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08048"/>
            <a:ext cx="37623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476748" y="3474133"/>
                <a:ext cx="442913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48" y="3474133"/>
                <a:ext cx="442913" cy="457200"/>
              </a:xfrm>
              <a:prstGeom prst="rect">
                <a:avLst/>
              </a:prstGeom>
              <a:blipFill>
                <a:blip r:embed="rId3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922042" y="3474133"/>
                <a:ext cx="442913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42" y="3474133"/>
                <a:ext cx="442913" cy="457200"/>
              </a:xfrm>
              <a:prstGeom prst="rect">
                <a:avLst/>
              </a:prstGeom>
              <a:blipFill>
                <a:blip r:embed="rId4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5369717" y="3474133"/>
                <a:ext cx="442913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717" y="3474133"/>
                <a:ext cx="442913" cy="457200"/>
              </a:xfrm>
              <a:prstGeom prst="rect">
                <a:avLst/>
              </a:prstGeom>
              <a:blipFill>
                <a:blip r:embed="rId5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4476748" y="3940858"/>
                <a:ext cx="442913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48" y="3940858"/>
                <a:ext cx="442913" cy="457200"/>
              </a:xfrm>
              <a:prstGeom prst="rect">
                <a:avLst/>
              </a:prstGeom>
              <a:blipFill>
                <a:blip r:embed="rId6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922042" y="3940858"/>
                <a:ext cx="442913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42" y="3940858"/>
                <a:ext cx="442913" cy="457200"/>
              </a:xfrm>
              <a:prstGeom prst="rect">
                <a:avLst/>
              </a:prstGeom>
              <a:blipFill>
                <a:blip r:embed="rId7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5369717" y="3940858"/>
                <a:ext cx="442913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717" y="3940858"/>
                <a:ext cx="442913" cy="457200"/>
              </a:xfrm>
              <a:prstGeom prst="rect">
                <a:avLst/>
              </a:prstGeom>
              <a:blipFill>
                <a:blip r:embed="rId8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4476748" y="4407583"/>
                <a:ext cx="442913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48" y="4407583"/>
                <a:ext cx="442913" cy="457200"/>
              </a:xfrm>
              <a:prstGeom prst="rect">
                <a:avLst/>
              </a:prstGeom>
              <a:blipFill>
                <a:blip r:embed="rId9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4922042" y="4407583"/>
                <a:ext cx="442913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2042" y="4407583"/>
                <a:ext cx="442913" cy="457200"/>
              </a:xfrm>
              <a:prstGeom prst="rect">
                <a:avLst/>
              </a:prstGeom>
              <a:blipFill>
                <a:blip r:embed="rId10"/>
                <a:stretch>
                  <a:fillRect l="-909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369717" y="4407583"/>
                <a:ext cx="442913" cy="457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NZ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717" y="4407583"/>
                <a:ext cx="442913" cy="457200"/>
              </a:xfrm>
              <a:prstGeom prst="rect">
                <a:avLst/>
              </a:prstGeom>
              <a:blipFill>
                <a:blip r:embed="rId11"/>
                <a:stretch>
                  <a:fillRect l="-103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>
            <a:off x="4067175" y="5791200"/>
            <a:ext cx="1371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flipH="1">
            <a:off x="5591174" y="5501155"/>
            <a:ext cx="248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Input feature map or original image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919788" y="4144750"/>
            <a:ext cx="1371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flipH="1">
            <a:off x="7291388" y="3931333"/>
            <a:ext cx="1395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Kernel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971800" y="3077990"/>
            <a:ext cx="1371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flipH="1">
            <a:off x="4343399" y="2864573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Output feature map</a:t>
            </a:r>
          </a:p>
        </p:txBody>
      </p:sp>
    </p:spTree>
    <p:extLst>
      <p:ext uri="{BB962C8B-B14F-4D97-AF65-F5344CB8AC3E}">
        <p14:creationId xmlns:p14="http://schemas.microsoft.com/office/powerpoint/2010/main" val="39213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209800"/>
            <a:ext cx="5010150" cy="3657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92029" y="221740"/>
            <a:ext cx="442913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3337323" y="221740"/>
            <a:ext cx="442913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Rectangle 6"/>
          <p:cNvSpPr/>
          <p:nvPr/>
        </p:nvSpPr>
        <p:spPr>
          <a:xfrm>
            <a:off x="3784998" y="221740"/>
            <a:ext cx="442913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2892029" y="688465"/>
            <a:ext cx="442913" cy="457200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337323" y="688465"/>
                <a:ext cx="442913" cy="4572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323" y="688465"/>
                <a:ext cx="442913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3784998" y="688465"/>
                <a:ext cx="442913" cy="4572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998" y="688465"/>
                <a:ext cx="442913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/>
              <p:cNvSpPr/>
              <p:nvPr/>
            </p:nvSpPr>
            <p:spPr>
              <a:xfrm>
                <a:off x="2892029" y="1155190"/>
                <a:ext cx="442913" cy="4572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029" y="1155190"/>
                <a:ext cx="442913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337323" y="1155190"/>
                <a:ext cx="442913" cy="4572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323" y="1155190"/>
                <a:ext cx="442913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3784998" y="1155190"/>
                <a:ext cx="442913" cy="457200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998" y="1155190"/>
                <a:ext cx="442913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612479" y="521040"/>
            <a:ext cx="2727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This Kernel is designed to detect this pattern anywhere in an image</a:t>
            </a:r>
            <a:endParaRPr lang="en-NZ" dirty="0"/>
          </a:p>
        </p:txBody>
      </p:sp>
      <p:sp>
        <p:nvSpPr>
          <p:cNvPr id="26" name="Rectangle 25"/>
          <p:cNvSpPr/>
          <p:nvPr/>
        </p:nvSpPr>
        <p:spPr>
          <a:xfrm>
            <a:off x="7756920" y="1145477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995044" y="1145665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233168" y="1145477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756920" y="913055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995044" y="913243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233168" y="913055"/>
            <a:ext cx="228600" cy="228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756920" y="677405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995044" y="677593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233168" y="677405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4328079" y="688465"/>
            <a:ext cx="31253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6556465" y="982705"/>
            <a:ext cx="1031382" cy="2232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581154" y="3661422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819278" y="3661610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057402" y="366142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581154" y="3429000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819278" y="3429188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057402" y="3429000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581154" y="3193350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819278" y="3193538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057402" y="3193350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295526" y="3661610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533650" y="366142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295526" y="3429188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533650" y="3429000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295526" y="3193538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533650" y="3193350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581152" y="4118622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819276" y="4118810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057400" y="4118622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581152" y="3886200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819276" y="3886388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057400" y="3886200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295524" y="4118810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533648" y="4118622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295524" y="3886388"/>
            <a:ext cx="228600" cy="2286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533648" y="3886200"/>
            <a:ext cx="228600" cy="2286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800223" y="5257800"/>
            <a:ext cx="923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5x5 Image</a:t>
            </a:r>
            <a:endParaRPr lang="en-NZ" dirty="0"/>
          </a:p>
        </p:txBody>
      </p:sp>
      <p:sp>
        <p:nvSpPr>
          <p:cNvPr id="65" name="TextBox 64"/>
          <p:cNvSpPr txBox="1"/>
          <p:nvPr/>
        </p:nvSpPr>
        <p:spPr>
          <a:xfrm>
            <a:off x="3866116" y="5128736"/>
            <a:ext cx="162028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Z" dirty="0" smtClean="0"/>
              <a:t>Numerical </a:t>
            </a:r>
            <a:r>
              <a:rPr lang="en-NZ" dirty="0" err="1" smtClean="0"/>
              <a:t>representationof</a:t>
            </a:r>
            <a:r>
              <a:rPr lang="en-NZ" dirty="0" smtClean="0"/>
              <a:t> image</a:t>
            </a:r>
            <a:endParaRPr lang="en-NZ" dirty="0"/>
          </a:p>
        </p:txBody>
      </p:sp>
      <p:sp>
        <p:nvSpPr>
          <p:cNvPr id="66" name="TextBox 65"/>
          <p:cNvSpPr txBox="1"/>
          <p:nvPr/>
        </p:nvSpPr>
        <p:spPr>
          <a:xfrm>
            <a:off x="6190215" y="4961751"/>
            <a:ext cx="238228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Z" dirty="0" smtClean="0"/>
              <a:t>Output feature map after applying convolution with above kernel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126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1013</Words>
  <Application>Microsoft Office PowerPoint</Application>
  <PresentationFormat>On-screen Show (4:3)</PresentationFormat>
  <Paragraphs>128</Paragraphs>
  <Slides>21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Century Schoolbook</vt:lpstr>
      <vt:lpstr>Wingdings</vt:lpstr>
      <vt:lpstr>Office Theme</vt:lpstr>
      <vt:lpstr>Convolutional neural networks for computer vision</vt:lpstr>
      <vt:lpstr>A big challenge for computer vision: Translational Invariance </vt:lpstr>
      <vt:lpstr>Other types of Invariance </vt:lpstr>
      <vt:lpstr>Convolutional neural networks</vt:lpstr>
      <vt:lpstr> </vt:lpstr>
      <vt:lpstr>What would 1D convolutions be useful  for?</vt:lpstr>
      <vt:lpstr>PowerPoint Presentation</vt:lpstr>
      <vt:lpstr>Convolutional networks</vt:lpstr>
      <vt:lpstr>PowerPoint Presentation</vt:lpstr>
      <vt:lpstr>Each convolution layer generates as output several feature maps:   One for each kernel</vt:lpstr>
      <vt:lpstr>PowerPoint Presentation</vt:lpstr>
      <vt:lpstr>Convolution</vt:lpstr>
      <vt:lpstr>PowerPoint Presentation</vt:lpstr>
      <vt:lpstr>Illustration of stride size</vt:lpstr>
      <vt:lpstr>Layers used to build ConvNets</vt:lpstr>
      <vt:lpstr>Pooling Layer</vt:lpstr>
      <vt:lpstr>Convolutional pyramid (or deep network)</vt:lpstr>
      <vt:lpstr>Instead of using hand engineered features the network learns on its own what features to look for</vt:lpstr>
      <vt:lpstr>Why parameter sharing and hierarchical representations makes sense</vt:lpstr>
      <vt:lpstr>Data augmentation</vt:lpstr>
      <vt:lpstr>Take-home message: typical architecture of convolutional neural network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Rozado</dc:creator>
  <cp:lastModifiedBy>David Rozado</cp:lastModifiedBy>
  <cp:revision>86</cp:revision>
  <dcterms:created xsi:type="dcterms:W3CDTF">2006-08-16T00:00:00Z</dcterms:created>
  <dcterms:modified xsi:type="dcterms:W3CDTF">2019-04-15T03:23:16Z</dcterms:modified>
</cp:coreProperties>
</file>